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0"/>
  </p:notesMasterIdLst>
  <p:sldIdLst>
    <p:sldId id="257" r:id="rId2"/>
    <p:sldId id="2710" r:id="rId3"/>
    <p:sldId id="2706" r:id="rId4"/>
    <p:sldId id="2708" r:id="rId5"/>
    <p:sldId id="2707" r:id="rId6"/>
    <p:sldId id="2703" r:id="rId7"/>
    <p:sldId id="1093" r:id="rId8"/>
    <p:sldId id="258" r:id="rId9"/>
    <p:sldId id="1090" r:id="rId10"/>
    <p:sldId id="1091" r:id="rId11"/>
    <p:sldId id="1092" r:id="rId12"/>
    <p:sldId id="2709" r:id="rId13"/>
    <p:sldId id="2705" r:id="rId14"/>
    <p:sldId id="278" r:id="rId15"/>
    <p:sldId id="1102" r:id="rId16"/>
    <p:sldId id="337" r:id="rId17"/>
    <p:sldId id="2711" r:id="rId18"/>
    <p:sldId id="2704" r:id="rId19"/>
  </p:sldIdLst>
  <p:sldSz cx="12192000" cy="6858000"/>
  <p:notesSz cx="6858000" cy="9144000"/>
  <p:embeddedFontLst>
    <p:embeddedFont>
      <p:font typeface="Futura PT Demi" panose="020B0604020202020204" charset="-52"/>
      <p:regular r:id="rId21"/>
      <p: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946"/>
    <a:srgbClr val="008000"/>
    <a:srgbClr val="003399"/>
    <a:srgbClr val="CC9900"/>
    <a:srgbClr val="CCCC00"/>
    <a:srgbClr val="0000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81" d="100"/>
          <a:sy n="81" d="100"/>
        </p:scale>
        <p:origin x="720" y="53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955819D-F6C4-9092-077A-A013499432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41758BE-F52E-F31B-0F2D-2B08ED1441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12A8D8-BCF0-4C6C-A4C7-2D3AEE8A2E39}" type="datetimeFigureOut">
              <a:rPr lang="ru-RU" altLang="ru-RU"/>
              <a:pPr>
                <a:defRPr/>
              </a:pPr>
              <a:t>29.08.2024</a:t>
            </a:fld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8D16CE5-E396-D6DB-AA92-83592DB3B26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A3989779-8A5D-8C37-B1C0-08FD8EDC3E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8E53699B-DE0E-CB91-DBB2-25F134CC7B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D94307B8-BE01-22B4-6569-28DBAB6C1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4BA35C-A190-4B22-B714-6FF46BC43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E55B0A94-30FB-6CC5-8711-8012D7452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70055808-6E76-F4E6-96B6-09A344C25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Подключиться к системе очень просто – достаточно подать заявку через сайт, </a:t>
            </a:r>
            <a:r>
              <a:rPr lang="en-US" altLang="ru-RU"/>
              <a:t>qr</a:t>
            </a:r>
            <a:r>
              <a:rPr lang="ru-RU" altLang="ru-RU"/>
              <a:t>-код на слайде.</a:t>
            </a: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2A63ED3E-E557-DA03-C41A-3A6D9B2D7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70B67E-BD24-44D8-AEAA-503FEA9B788D}" type="slidenum">
              <a:rPr lang="ru-RU" altLang="ru-RU" smtClean="0">
                <a:cs typeface="Arial" panose="020B0604020202020204" pitchFamily="34" charset="0"/>
              </a:rPr>
              <a:pPr/>
              <a:t>15</a:t>
            </a:fld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8A52349E-DC97-61A1-E762-2D45DC241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92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540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253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0281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5552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52E398-5F24-DF15-4D89-88C308F3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7657-4FEF-44C1-9017-1AF4C1664639}" type="datetime1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2D58EC-273E-4F8B-8EDF-F71DF14B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840FCC-3569-60D1-E3D6-831AA674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2F178-7AC0-45BD-8255-472C38AE3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4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177FF825-0B38-CDF8-805D-12A1A2F44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1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401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1FA323FC-13D0-1ADC-00DB-065D29162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305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797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33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448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3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503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0382DAC3-5BB1-ED87-ACE0-5C34EC0AB22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63655047-BF2D-40A6-7A9D-9FA222C72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99EDF918-AE01-ABB6-AD75-813691DBC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73" r:id="rId3"/>
    <p:sldLayoutId id="2147484185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3-04-07/" TargetMode="External"/><Relationship Id="rId2" Type="http://schemas.openxmlformats.org/officeDocument/2006/relationships/hyperlink" Target="https://obrazovanie.1c.ru/events/2024-03-06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brazovanie.1c.ru/events/2022-09-23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regist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br@1c.ru" TargetMode="External"/><Relationship Id="rId2" Type="http://schemas.openxmlformats.org/officeDocument/2006/relationships/hyperlink" Target="https://obrazovanie.1c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brazovanie.1c.ru/education/monitorin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oko-test-gpt-msk.1c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>
            <a:extLst>
              <a:ext uri="{FF2B5EF4-FFF2-40B4-BE49-F238E27FC236}">
                <a16:creationId xmlns:a16="http://schemas.microsoft.com/office/drawing/2014/main" id="{C016C904-0562-620C-D9B0-B07067B87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2430462"/>
            <a:ext cx="105854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1C1C1C"/>
                </a:solidFill>
              </a:rPr>
              <a:t>В помощь завучу и директору: </a:t>
            </a:r>
            <a:br>
              <a:rPr lang="ru-RU" altLang="ru-RU" sz="3200" dirty="0">
                <a:solidFill>
                  <a:srgbClr val="1C1C1C"/>
                </a:solidFill>
              </a:rPr>
            </a:br>
            <a:r>
              <a:rPr lang="ru-RU" altLang="ru-RU" sz="3200" dirty="0">
                <a:solidFill>
                  <a:srgbClr val="1C1C1C"/>
                </a:solidFill>
              </a:rPr>
              <a:t>контроль и анализ результатов учебного процесса </a:t>
            </a:r>
            <a:br>
              <a:rPr lang="ru-RU" altLang="ru-RU" sz="3200" dirty="0">
                <a:solidFill>
                  <a:srgbClr val="1C1C1C"/>
                </a:solidFill>
              </a:rPr>
            </a:br>
            <a:r>
              <a:rPr lang="ru-RU" altLang="ru-RU" sz="3200" dirty="0">
                <a:solidFill>
                  <a:srgbClr val="1C1C1C"/>
                </a:solidFill>
              </a:rPr>
              <a:t>в системе "1С:Образование"</a:t>
            </a:r>
          </a:p>
        </p:txBody>
      </p:sp>
      <p:sp>
        <p:nvSpPr>
          <p:cNvPr id="7171" name="Прямоугольник 8">
            <a:extLst>
              <a:ext uri="{FF2B5EF4-FFF2-40B4-BE49-F238E27FC236}">
                <a16:creationId xmlns:a16="http://schemas.microsoft.com/office/drawing/2014/main" id="{2AFC2110-2E49-68F3-EEDD-A2FBFD65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472440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TextBox 9">
            <a:extLst>
              <a:ext uri="{FF2B5EF4-FFF2-40B4-BE49-F238E27FC236}">
                <a16:creationId xmlns:a16="http://schemas.microsoft.com/office/drawing/2014/main" id="{B89E3D18-1401-1134-8F02-CA7CC1C2F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402263"/>
            <a:ext cx="31681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Чернецкая Т.А., Фогель В.О.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C0F22348-88E7-FAB1-D3B3-59A25E0DB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588" y="452438"/>
            <a:ext cx="9215437" cy="493712"/>
          </a:xfrm>
        </p:spPr>
        <p:txBody>
          <a:bodyPr/>
          <a:lstStyle/>
          <a:p>
            <a:r>
              <a:rPr lang="ru-RU" altLang="ru-RU" sz="3200" dirty="0">
                <a:solidFill>
                  <a:srgbClr val="C00000"/>
                </a:solidFill>
                <a:latin typeface="Futura PT Demi" pitchFamily="34" charset="-52"/>
              </a:rPr>
              <a:t>Уровень класса</a:t>
            </a:r>
          </a:p>
        </p:txBody>
      </p:sp>
      <p:sp>
        <p:nvSpPr>
          <p:cNvPr id="27651" name="Объект 2">
            <a:extLst>
              <a:ext uri="{FF2B5EF4-FFF2-40B4-BE49-F238E27FC236}">
                <a16:creationId xmlns:a16="http://schemas.microsoft.com/office/drawing/2014/main" id="{75464C0D-F92C-CD66-CBD2-30DCEC6628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325" y="1916113"/>
            <a:ext cx="6323013" cy="3911600"/>
          </a:xfrm>
        </p:spPr>
        <p:txBody>
          <a:bodyPr/>
          <a:lstStyle/>
          <a:p>
            <a:r>
              <a:rPr lang="ru-RU" altLang="ru-RU" dirty="0">
                <a:latin typeface="Futura PT Demi" pitchFamily="34" charset="-52"/>
              </a:rPr>
              <a:t>Анализ результатов всех тематических проверочных работ по всем предметам учебного плана</a:t>
            </a:r>
          </a:p>
          <a:p>
            <a:r>
              <a:rPr lang="ru-RU" altLang="ru-RU" dirty="0">
                <a:latin typeface="Futura PT Demi" pitchFamily="34" charset="-52"/>
              </a:rPr>
              <a:t>Объективность оценивания образовательных результатов</a:t>
            </a:r>
          </a:p>
          <a:p>
            <a:r>
              <a:rPr lang="ru-RU" altLang="ru-RU" dirty="0">
                <a:latin typeface="Futura PT Demi" pitchFamily="34" charset="-52"/>
              </a:rPr>
              <a:t>Результативность освоения образовательной программы классом за учебный период</a:t>
            </a:r>
          </a:p>
          <a:p>
            <a:r>
              <a:rPr lang="ru-RU" altLang="ru-RU" dirty="0">
                <a:latin typeface="Futura PT Demi" pitchFamily="34" charset="-52"/>
              </a:rPr>
              <a:t>Выявление затруднений в работе педагогов</a:t>
            </a:r>
          </a:p>
          <a:p>
            <a:r>
              <a:rPr lang="ru-RU" altLang="ru-RU" dirty="0">
                <a:latin typeface="Futura PT Demi" pitchFamily="34" charset="-52"/>
              </a:rPr>
              <a:t>Отчет классного руководителя для заместителя директора по УВР</a:t>
            </a:r>
          </a:p>
          <a:p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Отчеты для родителей 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6060812E-AC95-4443-72BF-B9693DB0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484313"/>
            <a:ext cx="515620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12079A6B-E747-15AD-9A7F-8B6D2092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632325"/>
            <a:ext cx="488315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A3E66E3F-73A9-F327-0EC6-32D5FB535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588" y="452438"/>
            <a:ext cx="9215437" cy="493712"/>
          </a:xfrm>
        </p:spPr>
        <p:txBody>
          <a:bodyPr/>
          <a:lstStyle/>
          <a:p>
            <a:r>
              <a:rPr lang="ru-RU" altLang="ru-RU" sz="3200" dirty="0">
                <a:solidFill>
                  <a:srgbClr val="C00000"/>
                </a:solidFill>
                <a:latin typeface="Futura PT Demi" pitchFamily="34" charset="-52"/>
              </a:rPr>
              <a:t>Уровень школы</a:t>
            </a:r>
          </a:p>
        </p:txBody>
      </p:sp>
      <p:sp>
        <p:nvSpPr>
          <p:cNvPr id="32771" name="Объект 2">
            <a:extLst>
              <a:ext uri="{FF2B5EF4-FFF2-40B4-BE49-F238E27FC236}">
                <a16:creationId xmlns:a16="http://schemas.microsoft.com/office/drawing/2014/main" id="{4967C427-DC16-4B68-077C-8CB8DE1BDE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088" y="1916113"/>
            <a:ext cx="6335712" cy="38163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Анализ результатов всех тематических проверочных работ по всем предметам учебного плана по ступеням обучения и по школе в целом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Объективность оценивания образовательных результатов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Результативность освоения образовательной программы всеми классами по всем предметам за учебный период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Эффективность профессиональной деятельности педагогов школы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Прогнозирование результатов ВПР, ОГЭ и ЕГЭ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Прогноз повышения качества образования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Мониторинг эффективности управленческих решений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ru-RU" altLang="ru-RU" sz="1800" dirty="0">
              <a:latin typeface="Futura PT Demi" panose="020B0604020202020204"/>
            </a:endParaRP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69743A4A-8BD9-D199-F6D0-624CF3B8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268413"/>
            <a:ext cx="37433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F728F2D8-C992-8CD7-F098-934D030E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4448175"/>
            <a:ext cx="41735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FB1FA-AFFB-A0F0-5D62-6D6B7AFF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188640"/>
            <a:ext cx="9410700" cy="1081087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latin typeface="Futura PT Demi" pitchFamily="34" charset="-52"/>
              </a:rPr>
              <a:t>Ссылки на полезные материалы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3F0D2-BD03-4F79-5FEE-CAA2F285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Вебинар «Достижение единого уровня успеваемости при подготовке к ГИА с помощью системы „1С:Образование“»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  <a:hlinkClick r:id="rId2"/>
              </a:rPr>
              <a:t>https://obrazovanie.1c.ru/events/2024-03-06/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Futura PT Demi" panose="020B0604020202020204" charset="-52"/>
              </a:rPr>
              <a:t>Вебинар </a:t>
            </a:r>
            <a:r>
              <a:rPr lang="ru-RU" dirty="0">
                <a:highlight>
                  <a:srgbClr val="FFFFFF"/>
                </a:highlight>
                <a:latin typeface="Futura PT Demi" panose="020B0604020202020204" charset="-52"/>
              </a:rPr>
              <a:t>«</a:t>
            </a:r>
            <a:r>
              <a:rPr lang="ru-RU" b="0" i="0" dirty="0">
                <a:effectLst/>
                <a:highlight>
                  <a:srgbClr val="FFFFFF"/>
                </a:highlight>
                <a:latin typeface="Futura PT Demi" panose="020B0604020202020204" charset="-52"/>
              </a:rPr>
              <a:t>Успешные кейсы построения внутришкольной системы управления качеством образования» </a:t>
            </a:r>
            <a:r>
              <a:rPr lang="en-US" b="0" i="0" dirty="0">
                <a:solidFill>
                  <a:srgbClr val="7E0115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  <a:hlinkClick r:id="rId3"/>
              </a:rPr>
              <a:t>https://obrazovanie.1c.ru/events/2023-04-07/</a:t>
            </a:r>
            <a:r>
              <a:rPr lang="ru-RU" b="0" i="0" dirty="0">
                <a:solidFill>
                  <a:srgbClr val="7E0115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Всероссийский онлайн-семинар «1С:Цифровая школа»</a:t>
            </a:r>
            <a:r>
              <a:rPr lang="ru-RU" dirty="0">
                <a:solidFill>
                  <a:srgbClr val="7E0115"/>
                </a:solidFill>
                <a:highlight>
                  <a:srgbClr val="FFFFFF"/>
                </a:highlight>
                <a:latin typeface="Futura PT Demi" panose="020B0604020202020204" charset="-52"/>
              </a:rPr>
              <a:t> </a:t>
            </a:r>
            <a:r>
              <a:rPr lang="en-US" dirty="0">
                <a:solidFill>
                  <a:srgbClr val="7E0115"/>
                </a:solidFill>
                <a:highlight>
                  <a:srgbClr val="FFFFFF"/>
                </a:highlight>
                <a:latin typeface="Futura PT Demi" panose="020B0604020202020204" charset="-52"/>
                <a:hlinkClick r:id="rId4"/>
              </a:rPr>
              <a:t>https://obrazovanie.1c.ru/events/2022-09-23/</a:t>
            </a:r>
            <a:r>
              <a:rPr lang="ru-RU" dirty="0">
                <a:solidFill>
                  <a:srgbClr val="7E0115"/>
                </a:solidFill>
                <a:highlight>
                  <a:srgbClr val="FFFFFF"/>
                </a:highlight>
                <a:latin typeface="Futura PT Demi" panose="020B0604020202020204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Futura PT Demi" panose="020B0604020202020204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65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73C3F0-F64F-550F-2B2D-4E01725A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заключение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7FE63DBE-7288-5734-546C-78EAB0378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2">
            <a:extLst>
              <a:ext uri="{FF2B5EF4-FFF2-40B4-BE49-F238E27FC236}">
                <a16:creationId xmlns:a16="http://schemas.microsoft.com/office/drawing/2014/main" id="{0B5134AB-45A4-33EF-943B-175E0B83D5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8838" y="2054225"/>
            <a:ext cx="6062662" cy="1947863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18A3092D-F858-04B4-763E-94E5F68A0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213" y="1524000"/>
            <a:ext cx="5810250" cy="4351338"/>
          </a:xfrm>
        </p:spPr>
        <p:txBody>
          <a:bodyPr/>
          <a:lstStyle/>
          <a:p>
            <a:pPr>
              <a:defRPr/>
            </a:pPr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/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FontTx/>
              <a:buNone/>
              <a:defRPr/>
            </a:pPr>
            <a:r>
              <a:rPr lang="ru-RU" sz="2399" dirty="0">
                <a:solidFill>
                  <a:srgbClr val="C00000"/>
                </a:solidFill>
              </a:rPr>
              <a:t>Можно начинать пользоваться!</a:t>
            </a:r>
          </a:p>
          <a:p>
            <a:pPr marL="0" indent="0" algn="ctr">
              <a:buFontTx/>
              <a:buNone/>
              <a:defRPr/>
            </a:pPr>
            <a:r>
              <a:rPr lang="ru-RU" sz="2399" dirty="0">
                <a:solidFill>
                  <a:srgbClr val="C00000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D0F15C29-FCAA-5A7A-C37D-639DDBE6C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8500" y="482600"/>
            <a:ext cx="9744075" cy="820738"/>
          </a:xfrm>
        </p:spPr>
        <p:txBody>
          <a:bodyPr/>
          <a:lstStyle/>
          <a:p>
            <a:r>
              <a:rPr lang="ru-RU" altLang="ru-RU" sz="3200"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>
            <a:extLst>
              <a:ext uri="{FF2B5EF4-FFF2-40B4-BE49-F238E27FC236}">
                <a16:creationId xmlns:a16="http://schemas.microsoft.com/office/drawing/2014/main" id="{496D9737-9D2A-0218-8597-075DB8C11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3A5B3988-CE63-4526-A32D-046741BB447E}" type="slidenum">
              <a:rPr lang="ru-RU" altLang="ru-RU" sz="1333" b="1">
                <a:solidFill>
                  <a:srgbClr val="0D3E65"/>
                </a:solidFill>
              </a:rPr>
              <a:pPr algn="r">
                <a:defRPr/>
              </a:pPr>
              <a:t>14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30726" name="Рисунок 8">
            <a:extLst>
              <a:ext uri="{FF2B5EF4-FFF2-40B4-BE49-F238E27FC236}">
                <a16:creationId xmlns:a16="http://schemas.microsoft.com/office/drawing/2014/main" id="{9CC07BDD-6CC8-33C8-0281-92929174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4443413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FDA322B1-786E-69EB-A03C-30025626E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525588"/>
            <a:ext cx="6386513" cy="4348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Заполните анкету на сайте </a:t>
            </a:r>
            <a:r>
              <a:rPr lang="en-US" sz="2398" dirty="0">
                <a:solidFill>
                  <a:srgbClr val="0D3E65"/>
                </a:solidFill>
                <a:hlinkClick r:id="rId3"/>
              </a:rPr>
              <a:t>https://obrazovanie.1c.ru/oko/register/</a:t>
            </a:r>
            <a:endParaRPr lang="ru-RU" sz="2398" dirty="0">
              <a:solidFill>
                <a:srgbClr val="0D3E65"/>
              </a:solidFill>
              <a:latin typeface="Futura PT Demi" panose="020B0604020202020204"/>
            </a:endParaRPr>
          </a:p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FontTx/>
              <a:buNone/>
              <a:defRPr/>
            </a:pPr>
            <a:r>
              <a:rPr lang="ru-RU" sz="2398" dirty="0">
                <a:solidFill>
                  <a:srgbClr val="C00000"/>
                </a:solidFill>
                <a:latin typeface="Futura PT Demi" panose="020B0604020202020204"/>
              </a:rPr>
              <a:t>Можно начинать пользоваться!</a:t>
            </a:r>
          </a:p>
          <a:p>
            <a:pPr marL="0" indent="0" algn="ctr">
              <a:buFontTx/>
              <a:buNone/>
              <a:defRPr/>
            </a:pPr>
            <a:r>
              <a:rPr lang="ru-RU" sz="2398" dirty="0">
                <a:solidFill>
                  <a:srgbClr val="C00000"/>
                </a:solidFill>
                <a:latin typeface="Futura PT Demi" panose="020B0604020202020204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323B9BE-D2DD-F693-1218-F730DC3C5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9438" y="261938"/>
            <a:ext cx="9190037" cy="984250"/>
          </a:xfrm>
        </p:spPr>
        <p:txBody>
          <a:bodyPr/>
          <a:lstStyle/>
          <a:p>
            <a:r>
              <a:rPr lang="ru-RU" altLang="ru-RU" sz="3200">
                <a:latin typeface="Futura PT Demi" pitchFamily="34" charset="-52"/>
              </a:rPr>
              <a:t>Как подключиться к системе «1С:Оценка качества образования»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CD59BFD-CE2E-69C1-9254-5F21124D4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8175" y="6318250"/>
            <a:ext cx="10223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0D7200F3-3DB7-4279-88FC-5DD67B61E9D1}" type="slidenum">
              <a:rPr lang="ru-RU" altLang="ru-RU" sz="1333" b="1">
                <a:solidFill>
                  <a:srgbClr val="0D3E65"/>
                </a:solidFill>
              </a:rPr>
              <a:pPr algn="r">
                <a:defRPr/>
              </a:pPr>
              <a:t>15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31749" name="Рисунок 2">
            <a:extLst>
              <a:ext uri="{FF2B5EF4-FFF2-40B4-BE49-F238E27FC236}">
                <a16:creationId xmlns:a16="http://schemas.microsoft.com/office/drawing/2014/main" id="{F86426B7-07B6-6B98-EDEB-874DCA89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525588"/>
            <a:ext cx="3176587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>
            <a:extLst>
              <a:ext uri="{FF2B5EF4-FFF2-40B4-BE49-F238E27FC236}">
                <a16:creationId xmlns:a16="http://schemas.microsoft.com/office/drawing/2014/main" id="{2783BFD8-C29A-3411-2D84-5C02BC1C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3694113"/>
            <a:ext cx="21463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4ACF35AB-4549-BE42-B492-103387F33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366713"/>
            <a:ext cx="9410700" cy="1081087"/>
          </a:xfrm>
        </p:spPr>
        <p:txBody>
          <a:bodyPr/>
          <a:lstStyle/>
          <a:p>
            <a:r>
              <a:rPr lang="ru-RU" altLang="ru-RU">
                <a:latin typeface="Futura PT Demi" pitchFamily="34" charset="-52"/>
              </a:rPr>
              <a:t>Актуальная информация о системе «1С:Образование» – </a:t>
            </a:r>
            <a:br>
              <a:rPr lang="ru-RU" altLang="ru-RU">
                <a:latin typeface="Futura PT Demi" pitchFamily="34" charset="-52"/>
              </a:rPr>
            </a:br>
            <a:r>
              <a:rPr lang="ru-RU" altLang="ru-RU">
                <a:latin typeface="Futura PT Demi" pitchFamily="34" charset="-52"/>
              </a:rPr>
              <a:t>в видеоматериалах на сайте!</a:t>
            </a:r>
          </a:p>
        </p:txBody>
      </p:sp>
      <p:sp>
        <p:nvSpPr>
          <p:cNvPr id="34819" name="Номер слайда 3">
            <a:extLst>
              <a:ext uri="{FF2B5EF4-FFF2-40B4-BE49-F238E27FC236}">
                <a16:creationId xmlns:a16="http://schemas.microsoft.com/office/drawing/2014/main" id="{060688D3-27D6-1548-27BD-C511AB65E1C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ADC0BE-A117-461B-9427-6465B2EB5A9F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4820" name="Рисунок 8">
            <a:extLst>
              <a:ext uri="{FF2B5EF4-FFF2-40B4-BE49-F238E27FC236}">
                <a16:creationId xmlns:a16="http://schemas.microsoft.com/office/drawing/2014/main" id="{98D9471A-4ECE-CF9B-218A-2324584B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08163"/>
            <a:ext cx="447675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0">
            <a:extLst>
              <a:ext uri="{FF2B5EF4-FFF2-40B4-BE49-F238E27FC236}">
                <a16:creationId xmlns:a16="http://schemas.microsoft.com/office/drawing/2014/main" id="{48F134CE-253C-9848-4888-56970277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373688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24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4822" name="Рисунок 2">
            <a:extLst>
              <a:ext uri="{FF2B5EF4-FFF2-40B4-BE49-F238E27FC236}">
                <a16:creationId xmlns:a16="http://schemas.microsoft.com/office/drawing/2014/main" id="{148E1349-07F1-B3D6-7B0E-1CEB22BB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256540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CF1C9-EE20-C2E2-D7BE-10A01124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«Лето в подарок» завершена!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FC0933-4280-E4B5-AC40-4DCF84B31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12192000" cy="51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75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9696CE6-6598-4291-166C-0ACF9099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35843" name="Текст 4">
            <a:extLst>
              <a:ext uri="{FF2B5EF4-FFF2-40B4-BE49-F238E27FC236}">
                <a16:creationId xmlns:a16="http://schemas.microsoft.com/office/drawing/2014/main" id="{1942DC57-EE5A-8E7A-2FD0-13375F12E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r>
              <a:rPr lang="en-US" altLang="ru-RU">
                <a:latin typeface="Futura PT Demi" pitchFamily="34" charset="-52"/>
                <a:hlinkClick r:id="rId2"/>
              </a:rPr>
              <a:t>https://obrazovanie.1c.ru/</a:t>
            </a:r>
            <a:r>
              <a:rPr lang="ru-RU" altLang="ru-RU">
                <a:latin typeface="Futura PT Demi" pitchFamily="34" charset="-52"/>
              </a:rPr>
              <a:t> , </a:t>
            </a:r>
            <a:r>
              <a:rPr lang="en-US" altLang="ru-RU">
                <a:latin typeface="Futura PT Demi" pitchFamily="34" charset="-52"/>
                <a:hlinkClick r:id="rId3"/>
              </a:rPr>
              <a:t>obr@1c.ru</a:t>
            </a:r>
            <a:r>
              <a:rPr lang="en-US" altLang="ru-RU">
                <a:latin typeface="Futura PT Demi" pitchFamily="34" charset="-52"/>
              </a:rPr>
              <a:t> </a:t>
            </a:r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>
            <a:extLst>
              <a:ext uri="{FF2B5EF4-FFF2-40B4-BE49-F238E27FC236}">
                <a16:creationId xmlns:a16="http://schemas.microsoft.com/office/drawing/2014/main" id="{6A2CEB03-AC9D-B804-7C62-9223463EA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88900"/>
            <a:ext cx="10012363" cy="1325563"/>
          </a:xfrm>
        </p:spPr>
        <p:txBody>
          <a:bodyPr/>
          <a:lstStyle/>
          <a:p>
            <a:r>
              <a:rPr lang="ru-RU" altLang="ru-RU" sz="3200">
                <a:latin typeface="Futura PT Demi" pitchFamily="34" charset="-52"/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9219" name="Текст 5">
            <a:extLst>
              <a:ext uri="{FF2B5EF4-FFF2-40B4-BE49-F238E27FC236}">
                <a16:creationId xmlns:a16="http://schemas.microsoft.com/office/drawing/2014/main" id="{F041AE03-806E-1025-78F6-DB1179EA5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941388"/>
            <a:ext cx="3905250" cy="823912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Для школы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B6724AF-90C0-C514-5830-0AF411CF2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88" y="2159844"/>
            <a:ext cx="5362575" cy="15619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Инструменты для подготовки цифровых материалов к уроку</a:t>
            </a:r>
          </a:p>
        </p:txBody>
      </p:sp>
      <p:sp>
        <p:nvSpPr>
          <p:cNvPr id="9221" name="Текст 7">
            <a:extLst>
              <a:ext uri="{FF2B5EF4-FFF2-40B4-BE49-F238E27FC236}">
                <a16:creationId xmlns:a16="http://schemas.microsoft.com/office/drawing/2014/main" id="{328218E7-0078-2765-60B0-AC8AF914DC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7824788" y="922338"/>
            <a:ext cx="4121150" cy="823912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Для колледжа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B06AABD-379B-2B65-A311-1202E69EB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9538" y="2132856"/>
            <a:ext cx="5364162" cy="1588932"/>
          </a:xfrm>
          <a:solidFill>
            <a:srgbClr val="ECA946">
              <a:alpha val="50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Учебные курсы по программам и технологиям 1С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Инструменты для создания учебных курсов по </a:t>
            </a:r>
            <a:r>
              <a:rPr lang="ru-RU" dirty="0" err="1">
                <a:latin typeface="Futura PT Demi" panose="020B0604020202020204" pitchFamily="34" charset="-52"/>
              </a:rPr>
              <a:t>профдисциплинам</a:t>
            </a:r>
            <a:endParaRPr lang="ru-RU" dirty="0">
              <a:latin typeface="Futura PT Demi" panose="020B0604020202020204" pitchFamily="34" charset="-52"/>
            </a:endParaRPr>
          </a:p>
          <a:p>
            <a:pPr>
              <a:defRPr/>
            </a:pP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9223" name="Номер слайда 3">
            <a:extLst>
              <a:ext uri="{FF2B5EF4-FFF2-40B4-BE49-F238E27FC236}">
                <a16:creationId xmlns:a16="http://schemas.microsoft.com/office/drawing/2014/main" id="{B51306EA-4124-BDC7-E85F-0D6C80C177D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FF3900-0ABB-423C-982A-ECB3224676F9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B93E50A-53E2-BB05-115C-92DDB8E0BF11}"/>
              </a:ext>
            </a:extLst>
          </p:cNvPr>
          <p:cNvSpPr/>
          <p:nvPr/>
        </p:nvSpPr>
        <p:spPr>
          <a:xfrm>
            <a:off x="446088" y="3753538"/>
            <a:ext cx="11376025" cy="1403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Детальное информирование педагога о процессе выполнения задания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3488A7-D9F4-5942-120E-3DC6D45B5686}"/>
              </a:ext>
            </a:extLst>
          </p:cNvPr>
          <p:cNvSpPr/>
          <p:nvPr/>
        </p:nvSpPr>
        <p:spPr>
          <a:xfrm>
            <a:off x="439738" y="5805264"/>
            <a:ext cx="11376025" cy="75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BB51CA-9641-25F2-2A85-4E704A5A3411}"/>
              </a:ext>
            </a:extLst>
          </p:cNvPr>
          <p:cNvSpPr/>
          <p:nvPr/>
        </p:nvSpPr>
        <p:spPr>
          <a:xfrm>
            <a:off x="452438" y="5184180"/>
            <a:ext cx="5656262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Оценка уровня достижения планируемых результатов обучения в соответствии с ФГОС 2022</a:t>
            </a: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9227" name="Прямоугольник 12">
            <a:extLst>
              <a:ext uri="{FF2B5EF4-FFF2-40B4-BE49-F238E27FC236}">
                <a16:creationId xmlns:a16="http://schemas.microsoft.com/office/drawing/2014/main" id="{F2AB9802-15C6-8E6D-1A06-C661BB771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5157192"/>
            <a:ext cx="5364163" cy="646113"/>
          </a:xfrm>
          <a:prstGeom prst="rect">
            <a:avLst/>
          </a:prstGeom>
          <a:solidFill>
            <a:srgbClr val="ECA94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ru-RU" altLang="ru-RU" sz="180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014D1C-B5EF-8B7D-F716-F47A5CF0148C}"/>
              </a:ext>
            </a:extLst>
          </p:cNvPr>
          <p:cNvSpPr/>
          <p:nvPr/>
        </p:nvSpPr>
        <p:spPr>
          <a:xfrm>
            <a:off x="446088" y="1746250"/>
            <a:ext cx="11376025" cy="403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0F9F46-296C-2BD2-98EB-175BE9C8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Контроль и анализ результатов учебной деятельности</a:t>
            </a:r>
          </a:p>
        </p:txBody>
      </p:sp>
      <p:sp>
        <p:nvSpPr>
          <p:cNvPr id="13315" name="Текст 4">
            <a:extLst>
              <a:ext uri="{FF2B5EF4-FFF2-40B4-BE49-F238E27FC236}">
                <a16:creationId xmlns:a16="http://schemas.microsoft.com/office/drawing/2014/main" id="{580007F8-4AD4-0933-5AEF-770B10051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B95420-E91D-E760-2573-D098A753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688" y="1124744"/>
            <a:ext cx="3342661" cy="38253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0001C-B36B-9558-AFCA-7C4C01CD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latin typeface="Futura PT Demi" pitchFamily="34" charset="-52"/>
              </a:rPr>
              <a:t>Инструменты для контроля и анализа результатов учебной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A32B9-F100-ACD0-B5B1-1C05B7261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700808"/>
            <a:ext cx="6720136" cy="3168650"/>
          </a:xfrm>
        </p:spPr>
        <p:txBody>
          <a:bodyPr/>
          <a:lstStyle/>
          <a:p>
            <a:r>
              <a:rPr lang="ru-RU" dirty="0"/>
              <a:t>Настраиваемые шкалы оценивания</a:t>
            </a:r>
          </a:p>
          <a:p>
            <a:r>
              <a:rPr lang="ru-RU" dirty="0"/>
              <a:t>Учет типов уроков и типов учебной деятельности при выставлении оценок</a:t>
            </a:r>
          </a:p>
          <a:p>
            <a:r>
              <a:rPr lang="ru-RU" dirty="0"/>
              <a:t>Расчет средней или средневзвешенной оценки по предмету в реальном времени</a:t>
            </a:r>
          </a:p>
          <a:p>
            <a:r>
              <a:rPr lang="ru-RU" dirty="0"/>
              <a:t>Оперативные отчеты учителя: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качество знаний и успеваемость группы учащихся по учебной дисциплине;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качество знаний и успеваемость отдельного учащегося по всем изучаемым учебным дисциплинам;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средний балл учащегося по различным типам учебной деятельности</a:t>
            </a:r>
            <a:endParaRPr lang="ru-RU" dirty="0"/>
          </a:p>
          <a:p>
            <a:r>
              <a:rPr lang="ru-RU" dirty="0"/>
              <a:t>Цифровое портфолио учащегося</a:t>
            </a:r>
          </a:p>
          <a:p>
            <a:pPr lvl="1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7C34AD-E4FF-2A81-DAE4-363459E6B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227" y="3933800"/>
            <a:ext cx="387353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0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5BEA54-F658-1AC0-FC29-83FB4C92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338" y="188640"/>
            <a:ext cx="9410700" cy="1081087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latin typeface="Futura PT Demi" pitchFamily="34" charset="-52"/>
              </a:rPr>
              <a:t>Подробнее – в наших материалах на сайте </a:t>
            </a:r>
            <a:r>
              <a:rPr lang="en-US" dirty="0">
                <a:hlinkClick r:id="rId2"/>
              </a:rPr>
              <a:t>https://obrazovanie.1c.ru/education/monitoring/</a:t>
            </a:r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713F86-5CD3-3C1B-766E-31991462C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556792"/>
            <a:ext cx="7470427" cy="31489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2D1082-51A7-840A-E201-F7723877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815" y="3140968"/>
            <a:ext cx="5961825" cy="33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4F0F-035C-F477-BE45-C4A45934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Как проверить, Достигнуты ли предметные результаты по ФГОС?</a:t>
            </a:r>
          </a:p>
        </p:txBody>
      </p:sp>
      <p:sp>
        <p:nvSpPr>
          <p:cNvPr id="23555" name="Текст 2">
            <a:extLst>
              <a:ext uri="{FF2B5EF4-FFF2-40B4-BE49-F238E27FC236}">
                <a16:creationId xmlns:a16="http://schemas.microsoft.com/office/drawing/2014/main" id="{5EBA88DC-50AB-300B-4C87-F9A2E665B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28C5FA68-D431-F8D8-F9D2-C11D2FD6F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5" y="165100"/>
            <a:ext cx="9456489" cy="1476375"/>
          </a:xfrm>
        </p:spPr>
        <p:txBody>
          <a:bodyPr/>
          <a:lstStyle/>
          <a:p>
            <a:r>
              <a:rPr lang="ru-RU" altLang="ru-RU" sz="3200" dirty="0">
                <a:solidFill>
                  <a:srgbClr val="C00000"/>
                </a:solidFill>
                <a:latin typeface="Futura PT Demi" pitchFamily="34" charset="-52"/>
              </a:rPr>
              <a:t>Детальный анализ результатов освоение образовательной программы – в системе «1С:Оценка качества образования»</a:t>
            </a:r>
          </a:p>
        </p:txBody>
      </p:sp>
      <p:pic>
        <p:nvPicPr>
          <p:cNvPr id="24579" name="Рисунок 6">
            <a:extLst>
              <a:ext uri="{FF2B5EF4-FFF2-40B4-BE49-F238E27FC236}">
                <a16:creationId xmlns:a16="http://schemas.microsoft.com/office/drawing/2014/main" id="{E4186C5F-6BD5-0F1A-35CC-5D444CDBC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2662238"/>
            <a:ext cx="4822825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8">
            <a:extLst>
              <a:ext uri="{FF2B5EF4-FFF2-40B4-BE49-F238E27FC236}">
                <a16:creationId xmlns:a16="http://schemas.microsoft.com/office/drawing/2014/main" id="{5899FE57-6E98-E6AE-FC6D-1CC869DCF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2662238"/>
            <a:ext cx="53086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399">
                <a:hlinkClick r:id="rId3"/>
              </a:rPr>
              <a:t>https://obrazovanie.1c.ru/oko/</a:t>
            </a:r>
            <a:r>
              <a:rPr lang="ru-RU" altLang="ru-RU" sz="2399"/>
              <a:t> </a:t>
            </a: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D3FC524D-5047-78F9-5E25-F3B90EB5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462338"/>
            <a:ext cx="23495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AAE81D44-E384-5A8A-E44F-D0F5853B7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0875" y="455613"/>
            <a:ext cx="9550400" cy="985837"/>
          </a:xfrm>
        </p:spPr>
        <p:txBody>
          <a:bodyPr/>
          <a:lstStyle/>
          <a:p>
            <a:r>
              <a:rPr lang="ru-RU" altLang="ru-RU" sz="3200" dirty="0">
                <a:solidFill>
                  <a:srgbClr val="C00000"/>
                </a:solidFill>
                <a:latin typeface="Futura PT Demi" pitchFamily="34" charset="-52"/>
              </a:rPr>
              <a:t>Возможности облачной системы </a:t>
            </a:r>
            <a:br>
              <a:rPr lang="ru-RU" altLang="ru-RU" sz="32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3200" dirty="0">
                <a:solidFill>
                  <a:srgbClr val="C00000"/>
                </a:solidFill>
                <a:latin typeface="Futura PT Demi" pitchFamily="34" charset="-52"/>
              </a:rPr>
              <a:t>1С:Оценка качества образования</a:t>
            </a:r>
          </a:p>
        </p:txBody>
      </p:sp>
      <p:sp>
        <p:nvSpPr>
          <p:cNvPr id="25603" name="Объект 1">
            <a:extLst>
              <a:ext uri="{FF2B5EF4-FFF2-40B4-BE49-F238E27FC236}">
                <a16:creationId xmlns:a16="http://schemas.microsoft.com/office/drawing/2014/main" id="{7FFCEEC2-DBC1-0CA4-9EAB-D9983D513C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2738" y="2349500"/>
            <a:ext cx="11566525" cy="3167063"/>
          </a:xfrm>
        </p:spPr>
        <p:txBody>
          <a:bodyPr/>
          <a:lstStyle/>
          <a:p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Для педагога: </a:t>
            </a:r>
            <a:r>
              <a:rPr lang="ru-RU" altLang="ru-RU" sz="2400">
                <a:latin typeface="Futura PT Demi" pitchFamily="34" charset="-52"/>
              </a:rPr>
              <a:t>своевременный поэлементный анализ освоения каждым учащимся Федеральной образовательной программы по предмету (т.е. ФГОС)</a:t>
            </a:r>
          </a:p>
          <a:p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Для классного руководителя:</a:t>
            </a:r>
            <a:r>
              <a:rPr lang="ru-RU" altLang="ru-RU" sz="2400">
                <a:latin typeface="Futura PT Demi" pitchFamily="34" charset="-52"/>
              </a:rPr>
              <a:t> оперативная информация по освоению ФГОС по всем предметам каждым учеником и классом в целом</a:t>
            </a:r>
          </a:p>
          <a:p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Для директора /заместителя директора по УВР или качеству образования: </a:t>
            </a:r>
            <a:r>
              <a:rPr lang="ru-RU" altLang="ru-RU" sz="2400">
                <a:latin typeface="Futura PT Demi" pitchFamily="34" charset="-52"/>
              </a:rPr>
              <a:t>анализ ситуации с качеством образования в школе, контроль профессиональной деятельности педагогов, отслеживание динамики показателей качества, прогнозы результатов ВПР, ЕГЭ, ОГЭ</a:t>
            </a:r>
          </a:p>
        </p:txBody>
      </p:sp>
      <p:sp>
        <p:nvSpPr>
          <p:cNvPr id="9220" name=" 2">
            <a:extLst>
              <a:ext uri="{FF2B5EF4-FFF2-40B4-BE49-F238E27FC236}">
                <a16:creationId xmlns:a16="http://schemas.microsoft.com/office/drawing/2014/main" id="{49447FBD-F70B-A5ED-978D-E5F0B86094E2}"/>
              </a:ext>
            </a:extLst>
          </p:cNvPr>
          <p:cNvSpPr>
            <a:spLocks noGrp="1"/>
          </p:cNvSpPr>
          <p:nvPr/>
        </p:nvSpPr>
        <p:spPr bwMode="auto">
          <a:xfrm>
            <a:off x="2154238" y="1825625"/>
            <a:ext cx="7883525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799">
              <a:latin typeface="Futura PT Book" panose="020B0604020202020204" pitchFamily="34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D380B6D7-9A8A-73F6-2A66-599E4EAA6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588" y="452438"/>
            <a:ext cx="9215437" cy="493712"/>
          </a:xfrm>
        </p:spPr>
        <p:txBody>
          <a:bodyPr/>
          <a:lstStyle/>
          <a:p>
            <a:r>
              <a:rPr lang="ru-RU" altLang="ru-RU" sz="3200" dirty="0">
                <a:solidFill>
                  <a:srgbClr val="C00000"/>
                </a:solidFill>
                <a:latin typeface="Futura PT Demi" pitchFamily="34" charset="-52"/>
              </a:rPr>
              <a:t>Индивидуальный уровень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739A6127-6AD6-787F-E092-9AA6CC18A9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088" y="1989138"/>
            <a:ext cx="5375275" cy="3910012"/>
          </a:xfrm>
        </p:spPr>
        <p:txBody>
          <a:bodyPr/>
          <a:lstStyle/>
          <a:p>
            <a:r>
              <a:rPr lang="ru-RU" altLang="ru-RU" sz="1800">
                <a:latin typeface="Futura PT Demi" pitchFamily="34" charset="-52"/>
              </a:rPr>
              <a:t>Сравнение ожидаемых и реальных результатов освоения образовательной программы по каждой теме</a:t>
            </a:r>
          </a:p>
          <a:p>
            <a:r>
              <a:rPr lang="ru-RU" altLang="ru-RU" sz="1800">
                <a:solidFill>
                  <a:srgbClr val="C00000"/>
                </a:solidFill>
                <a:latin typeface="Futura PT Demi" pitchFamily="34" charset="-52"/>
              </a:rPr>
              <a:t>Уровень освоения планируемых предметных результатов обучения</a:t>
            </a:r>
          </a:p>
          <a:p>
            <a:r>
              <a:rPr lang="ru-RU" altLang="ru-RU" sz="1800">
                <a:latin typeface="Futura PT Demi" pitchFamily="34" charset="-52"/>
              </a:rPr>
              <a:t>Анализ результатов тематической проверочной работы</a:t>
            </a:r>
          </a:p>
          <a:p>
            <a:r>
              <a:rPr lang="ru-RU" altLang="ru-RU" sz="1800">
                <a:latin typeface="Futura PT Demi" pitchFamily="34" charset="-52"/>
              </a:rPr>
              <a:t>Перечень неосвоенных элементов содержания (КЭС)</a:t>
            </a:r>
          </a:p>
          <a:p>
            <a:r>
              <a:rPr lang="ru-RU" altLang="ru-RU" sz="1800">
                <a:latin typeface="Futura PT Demi" pitchFamily="34" charset="-52"/>
              </a:rPr>
              <a:t>Рекомендации для учителя</a:t>
            </a:r>
          </a:p>
          <a:p>
            <a:endParaRPr lang="ru-RU" altLang="ru-RU" sz="1800">
              <a:latin typeface="Futura PT Demi" pitchFamily="34" charset="-52"/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88F174F5-272C-198B-CC4C-0B359B69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485900"/>
            <a:ext cx="6302375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">
            <a:extLst>
              <a:ext uri="{FF2B5EF4-FFF2-40B4-BE49-F238E27FC236}">
                <a16:creationId xmlns:a16="http://schemas.microsoft.com/office/drawing/2014/main" id="{5F160321-26D9-46CF-0714-906D7C48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5715000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https://online-obr-oko-test-gpt-msk.1c.ru/</a:t>
            </a:r>
            <a:r>
              <a:rPr lang="en-US" altLang="ru-RU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32384</TotalTime>
  <Words>781</Words>
  <Application>Microsoft Office PowerPoint</Application>
  <PresentationFormat>Широкоэкранный</PresentationFormat>
  <Paragraphs>88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Futura PT Demi</vt:lpstr>
      <vt:lpstr>Calibri</vt:lpstr>
      <vt:lpstr>Futura PT Book</vt:lpstr>
      <vt:lpstr>Специальное оформление</vt:lpstr>
      <vt:lpstr>Презентация PowerPoint</vt:lpstr>
      <vt:lpstr>Основные возможности для обучения в цифровой образовательной среде</vt:lpstr>
      <vt:lpstr>Контроль и анализ результатов учебной деятельности</vt:lpstr>
      <vt:lpstr>Инструменты для контроля и анализа результатов учебной деятельности</vt:lpstr>
      <vt:lpstr>Подробнее – в наших материалах на сайте https://obrazovanie.1c.ru/education/monitoring/ </vt:lpstr>
      <vt:lpstr>Как проверить, Достигнуты ли предметные результаты по ФГОС?</vt:lpstr>
      <vt:lpstr>Детальный анализ результатов освоение образовательной программы – в системе «1С:Оценка качества образования»</vt:lpstr>
      <vt:lpstr>Возможности облачной системы  1С:Оценка качества образования</vt:lpstr>
      <vt:lpstr>Индивидуальный уровень</vt:lpstr>
      <vt:lpstr>Уровень класса</vt:lpstr>
      <vt:lpstr>Уровень школы</vt:lpstr>
      <vt:lpstr>Ссылки на полезные материалы</vt:lpstr>
      <vt:lpstr>заключение</vt:lpstr>
      <vt:lpstr>Как подключиться к системе «1С:Образование»</vt:lpstr>
      <vt:lpstr>Как подключиться к системе «1С:Оценка качества образования»</vt:lpstr>
      <vt:lpstr>Актуальная информация о системе «1С:Образование» –  в видеоматериалах на сайте!</vt:lpstr>
      <vt:lpstr>Акция «Лето в подарок» завершена!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661</cp:revision>
  <dcterms:created xsi:type="dcterms:W3CDTF">2015-09-09T08:16:26Z</dcterms:created>
  <dcterms:modified xsi:type="dcterms:W3CDTF">2024-08-29T07:44:06Z</dcterms:modified>
</cp:coreProperties>
</file>